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4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72" d="100"/>
          <a:sy n="72" d="100"/>
        </p:scale>
        <p:origin x="-1140" y="-3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7169F-3DEB-431E-ADD6-9EC0AA8C3EE2}" type="datetimeFigureOut">
              <a:rPr lang="en-US" smtClean="0"/>
              <a:t>12/4/2018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93885-2A7B-4D21-A7F3-5B1C382B82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48779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7169F-3DEB-431E-ADD6-9EC0AA8C3EE2}" type="datetimeFigureOut">
              <a:rPr lang="en-US" smtClean="0"/>
              <a:t>12/4/2018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93885-2A7B-4D21-A7F3-5B1C382B82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50962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7169F-3DEB-431E-ADD6-9EC0AA8C3EE2}" type="datetimeFigureOut">
              <a:rPr lang="en-US" smtClean="0"/>
              <a:t>12/4/2018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93885-2A7B-4D21-A7F3-5B1C382B82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4689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7169F-3DEB-431E-ADD6-9EC0AA8C3EE2}" type="datetimeFigureOut">
              <a:rPr lang="en-US" smtClean="0"/>
              <a:t>12/4/2018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93885-2A7B-4D21-A7F3-5B1C382B82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7283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7169F-3DEB-431E-ADD6-9EC0AA8C3EE2}" type="datetimeFigureOut">
              <a:rPr lang="en-US" smtClean="0"/>
              <a:t>12/4/2018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93885-2A7B-4D21-A7F3-5B1C382B82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28631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7169F-3DEB-431E-ADD6-9EC0AA8C3EE2}" type="datetimeFigureOut">
              <a:rPr lang="en-US" smtClean="0"/>
              <a:t>12/4/2018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93885-2A7B-4D21-A7F3-5B1C382B82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30799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7169F-3DEB-431E-ADD6-9EC0AA8C3EE2}" type="datetimeFigureOut">
              <a:rPr lang="en-US" smtClean="0"/>
              <a:t>12/4/2018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93885-2A7B-4D21-A7F3-5B1C382B82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43550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7169F-3DEB-431E-ADD6-9EC0AA8C3EE2}" type="datetimeFigureOut">
              <a:rPr lang="en-US" smtClean="0"/>
              <a:t>12/4/2018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93885-2A7B-4D21-A7F3-5B1C382B82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92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7169F-3DEB-431E-ADD6-9EC0AA8C3EE2}" type="datetimeFigureOut">
              <a:rPr lang="en-US" smtClean="0"/>
              <a:t>12/4/2018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93885-2A7B-4D21-A7F3-5B1C382B82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23095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7169F-3DEB-431E-ADD6-9EC0AA8C3EE2}" type="datetimeFigureOut">
              <a:rPr lang="en-US" smtClean="0"/>
              <a:t>12/4/2018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93885-2A7B-4D21-A7F3-5B1C382B82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32652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7169F-3DEB-431E-ADD6-9EC0AA8C3EE2}" type="datetimeFigureOut">
              <a:rPr lang="en-US" smtClean="0"/>
              <a:t>12/4/2018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93885-2A7B-4D21-A7F3-5B1C382B82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02339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F7169F-3DEB-431E-ADD6-9EC0AA8C3EE2}" type="datetimeFigureOut">
              <a:rPr lang="en-US" smtClean="0"/>
              <a:t>12/4/2018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693885-2A7B-4D21-A7F3-5B1C382B82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38649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531934"/>
            <a:ext cx="12192000" cy="52014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 smtClean="0">
              <a:latin typeface="Gloucester MT Extra Condensed" panose="02030808020601010101" pitchFamily="18" charset="0"/>
            </a:endParaRPr>
          </a:p>
          <a:p>
            <a:endParaRPr lang="en-US" dirty="0" smtClean="0">
              <a:latin typeface="Gloucester MT Extra Condensed" panose="02030808020601010101" pitchFamily="18" charset="0"/>
            </a:endParaRPr>
          </a:p>
          <a:p>
            <a:endParaRPr lang="en-US" dirty="0" smtClean="0"/>
          </a:p>
          <a:p>
            <a:endParaRPr lang="en-US" dirty="0" smtClean="0"/>
          </a:p>
          <a:p>
            <a:pPr algn="ctr"/>
            <a:r>
              <a:rPr lang="en-US" sz="9600" dirty="0">
                <a:latin typeface="Gloucester MT Extra Condensed" panose="02030808020601010101" pitchFamily="18" charset="0"/>
              </a:rPr>
              <a:t>Optics Laboratory</a:t>
            </a:r>
          </a:p>
          <a:p>
            <a:pPr algn="ctr"/>
            <a:r>
              <a:rPr lang="en-US" sz="2800" dirty="0">
                <a:latin typeface="Gloucester MT Extra Condensed" panose="02030808020601010101" pitchFamily="18" charset="0"/>
              </a:rPr>
              <a:t>2nd Grade - 1st Semester</a:t>
            </a:r>
          </a:p>
          <a:p>
            <a:pPr algn="ctr"/>
            <a:r>
              <a:rPr lang="en-US" sz="2800" dirty="0">
                <a:latin typeface="Gloucester MT Extra Condensed" panose="02030808020601010101" pitchFamily="18" charset="0"/>
              </a:rPr>
              <a:t>2018/2019</a:t>
            </a:r>
          </a:p>
          <a:p>
            <a:endParaRPr lang="en-US" dirty="0">
              <a:latin typeface="Gloucester MT Extra Condensed" panose="02030808020601010101" pitchFamily="18" charset="0"/>
            </a:endParaRPr>
          </a:p>
          <a:p>
            <a:pPr algn="ctr"/>
            <a:r>
              <a:rPr lang="en-US" sz="3600" u="sng" dirty="0">
                <a:latin typeface="Gloucester MT Extra Condensed" panose="02030808020601010101" pitchFamily="18" charset="0"/>
              </a:rPr>
              <a:t>Instructors</a:t>
            </a:r>
          </a:p>
          <a:p>
            <a:pPr algn="ctr"/>
            <a:r>
              <a:rPr lang="en-US" dirty="0">
                <a:latin typeface="Gloucester MT Extra Condensed" panose="02030808020601010101" pitchFamily="18" charset="0"/>
              </a:rPr>
              <a:t>Assist. Prof. Dr. Sabah Ibrahim</a:t>
            </a:r>
          </a:p>
          <a:p>
            <a:pPr algn="ctr"/>
            <a:r>
              <a:rPr lang="en-US" dirty="0">
                <a:latin typeface="Gloucester MT Extra Condensed" panose="02030808020601010101" pitchFamily="18" charset="0"/>
              </a:rPr>
              <a:t>Assist. Lect. </a:t>
            </a:r>
            <a:r>
              <a:rPr lang="en-US" dirty="0" err="1">
                <a:latin typeface="Gloucester MT Extra Condensed" panose="02030808020601010101" pitchFamily="18" charset="0"/>
              </a:rPr>
              <a:t>Muhanned</a:t>
            </a:r>
            <a:r>
              <a:rPr lang="en-US" dirty="0">
                <a:latin typeface="Gloucester MT Extra Condensed" panose="02030808020601010101" pitchFamily="18" charset="0"/>
              </a:rPr>
              <a:t> Jamal</a:t>
            </a:r>
          </a:p>
          <a:p>
            <a:pPr algn="ctr"/>
            <a:r>
              <a:rPr lang="en-US" dirty="0">
                <a:latin typeface="Gloucester MT Extra Condensed" panose="02030808020601010101" pitchFamily="18" charset="0"/>
              </a:rPr>
              <a:t>Assist. Lect. Najwa Ibrahim</a:t>
            </a:r>
          </a:p>
        </p:txBody>
      </p:sp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292" y="602289"/>
            <a:ext cx="1917700" cy="1444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68341" y="754689"/>
            <a:ext cx="2015067" cy="1292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502987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 algn="ctr"/>
            <a:r>
              <a:rPr lang="en-US" sz="4000" b="1" dirty="0" smtClean="0">
                <a:latin typeface="Gloucester MT Extra Condensed" panose="02030808020601010101" pitchFamily="18" charset="0"/>
              </a:rPr>
              <a:t>Experiment Seven</a:t>
            </a:r>
            <a:br>
              <a:rPr lang="en-US" sz="4000" b="1" dirty="0" smtClean="0">
                <a:latin typeface="Gloucester MT Extra Condensed" panose="02030808020601010101" pitchFamily="18" charset="0"/>
              </a:rPr>
            </a:br>
            <a:r>
              <a:rPr lang="en-US" sz="4000" b="1" dirty="0">
                <a:latin typeface="Gloucester MT Extra Condensed" panose="02030808020601010101" pitchFamily="18" charset="0"/>
              </a:rPr>
              <a:t>PRISM SPECTROMETER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838200" y="2001470"/>
            <a:ext cx="10515600" cy="4816963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en-US" sz="2400" b="1" u="heavy" dirty="0" smtClean="0">
                <a:latin typeface="Gloucester MT Extra Condensed" panose="02030808020601010101" pitchFamily="18" charset="0"/>
              </a:rPr>
              <a:t>Theory</a:t>
            </a:r>
            <a:r>
              <a:rPr lang="en-US" sz="2400" b="1" u="heavy" dirty="0">
                <a:latin typeface="Gloucester MT Extra Condensed" panose="02030808020601010101" pitchFamily="18" charset="0"/>
              </a:rPr>
              <a:t>: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sz="2000" dirty="0">
                <a:latin typeface="Gloucester MT Extra Condensed" panose="02030808020601010101" pitchFamily="18" charset="0"/>
              </a:rPr>
              <a:t>The spectrometer is an instrument for analyzing the spectra of radiations. The glass-prism spectrometer is suitable for measuring ray deviations and refractive indices. A prism refracts the light into a single spectrum, whereas the diffraction grating divides the available light into several spectra. Because of this, slit images formed using a prism are generally brighter than those formed using a grating. Spectral lines that are too dim to be seen with a grating can often be seen using a prism. Unfortunately, the increased brightness of the spectral lines is offset by a decreased resolution, since the prism doesn’t separate the different lines as effectively as the grating. However, the brighter lines allow a narrow slit width to be used, which partially compensates for the reduced resolution. With a prism, the angle of refraction is not directly proportional to the wavelength of the light. Therefore, to measure wavelengths using a prism, a calibration graph of the angle of deviation versus wavelength must be constructed using a light source with a known spectrum.</a:t>
            </a:r>
          </a:p>
        </p:txBody>
      </p:sp>
    </p:spTree>
    <p:extLst>
      <p:ext uri="{BB962C8B-B14F-4D97-AF65-F5344CB8AC3E}">
        <p14:creationId xmlns:p14="http://schemas.microsoft.com/office/powerpoint/2010/main" val="21281866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143</TotalTime>
  <Words>222</Words>
  <Application>Microsoft Office PowerPoint</Application>
  <PresentationFormat>Custom</PresentationFormat>
  <Paragraphs>15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Experiment Seven PRISM SPECTROMETER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Najwa Almusawy</dc:creator>
  <cp:lastModifiedBy>Nada</cp:lastModifiedBy>
  <cp:revision>21</cp:revision>
  <dcterms:created xsi:type="dcterms:W3CDTF">2018-12-01T12:17:18Z</dcterms:created>
  <dcterms:modified xsi:type="dcterms:W3CDTF">2018-12-04T18:05:16Z</dcterms:modified>
</cp:coreProperties>
</file>